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49"/>
  </p:notesMasterIdLst>
  <p:sldIdLst>
    <p:sldId id="266" r:id="rId2"/>
    <p:sldId id="276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293" r:id="rId11"/>
    <p:sldId id="313" r:id="rId12"/>
    <p:sldId id="289" r:id="rId13"/>
    <p:sldId id="310" r:id="rId14"/>
    <p:sldId id="287" r:id="rId15"/>
    <p:sldId id="285" r:id="rId16"/>
    <p:sldId id="312" r:id="rId17"/>
    <p:sldId id="294" r:id="rId18"/>
    <p:sldId id="296" r:id="rId19"/>
    <p:sldId id="314" r:id="rId20"/>
    <p:sldId id="305" r:id="rId21"/>
    <p:sldId id="306" r:id="rId22"/>
    <p:sldId id="307" r:id="rId23"/>
    <p:sldId id="309" r:id="rId24"/>
    <p:sldId id="297" r:id="rId25"/>
    <p:sldId id="315" r:id="rId26"/>
    <p:sldId id="316" r:id="rId27"/>
    <p:sldId id="317" r:id="rId28"/>
    <p:sldId id="318" r:id="rId29"/>
    <p:sldId id="319" r:id="rId30"/>
    <p:sldId id="320" r:id="rId31"/>
    <p:sldId id="337" r:id="rId32"/>
    <p:sldId id="338" r:id="rId33"/>
    <p:sldId id="339" r:id="rId34"/>
    <p:sldId id="340" r:id="rId35"/>
    <p:sldId id="321" r:id="rId36"/>
    <p:sldId id="322" r:id="rId37"/>
    <p:sldId id="323" r:id="rId38"/>
    <p:sldId id="324" r:id="rId39"/>
    <p:sldId id="336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283" r:id="rId48"/>
  </p:sldIdLst>
  <p:sldSz cx="9144000" cy="6858000" type="screen4x3"/>
  <p:notesSz cx="6858000" cy="9144000"/>
  <p:embeddedFontLst>
    <p:embeddedFont>
      <p:font typeface="배달의민족 한나" panose="020B0600000101010101" charset="-127"/>
      <p:regular r:id="rId50"/>
    </p:embeddedFont>
    <p:embeddedFont>
      <p:font typeface="나눔고딕 ExtraBold" panose="020B0600000101010101" charset="-127"/>
      <p:bold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나눔바른고딕" panose="020B0600000101010101" charset="-127"/>
      <p:regular r:id="rId54"/>
      <p:bold r:id="rId55"/>
    </p:embeddedFont>
    <p:embeddedFont>
      <p:font typeface="나눔고딕" panose="020D0604000000000000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2EB"/>
    <a:srgbClr val="5DF2F9"/>
    <a:srgbClr val="FF6E57"/>
    <a:srgbClr val="FFCC00"/>
    <a:srgbClr val="3B589E"/>
    <a:srgbClr val="CCFF33"/>
    <a:srgbClr val="99FF33"/>
    <a:srgbClr val="808000"/>
    <a:srgbClr val="996633"/>
    <a:srgbClr val="D8D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74" autoAdjust="0"/>
    <p:restoredTop sz="93514" autoAdjust="0"/>
  </p:normalViewPr>
  <p:slideViewPr>
    <p:cSldViewPr>
      <p:cViewPr varScale="1">
        <p:scale>
          <a:sx n="91" d="100"/>
          <a:sy n="91" d="100"/>
        </p:scale>
        <p:origin x="-166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0765E-E7C0-41B9-8C7D-E80A140C8F47}" type="datetimeFigureOut">
              <a:rPr lang="ko-KR" altLang="en-US" smtClean="0"/>
              <a:t>2016-05-25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6EB33-ED03-4999-9A57-7BAFB5A3F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05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98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EB33-ED03-4999-9A57-7BAFB5A3F5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2016-05-25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3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3688" y="2583378"/>
            <a:ext cx="56166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Project</a:t>
            </a:r>
          </a:p>
          <a:p>
            <a:pPr algn="ctr"/>
            <a:r>
              <a:rPr lang="en-US" altLang="ko-KR" sz="4400" dirty="0" err="1" smtClean="0">
                <a:solidFill>
                  <a:schemeClr val="bg1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InterHash</a:t>
            </a:r>
            <a:r>
              <a:rPr lang="en-US" altLang="ko-KR" sz="4400" dirty="0" smtClean="0">
                <a:solidFill>
                  <a:schemeClr val="bg1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#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3848" y="4546485"/>
            <a:ext cx="27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에벌레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에러 잡는 벌레들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이진오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권순영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윤진경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이보현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이상철</a:t>
            </a:r>
            <a:endParaRPr lang="ko-KR" altLang="en-US" sz="12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347864" y="400506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2016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년도 세미 프로젝트</a:t>
            </a:r>
            <a:endParaRPr lang="ko-KR" altLang="en-US" sz="12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75855" y="426948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2016.05.04</a:t>
            </a:r>
            <a:endParaRPr lang="ko-KR" altLang="en-US" sz="12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62306" y="1833276"/>
            <a:ext cx="619388" cy="697983"/>
            <a:chOff x="3880604" y="1890382"/>
            <a:chExt cx="930493" cy="1048565"/>
          </a:xfrm>
        </p:grpSpPr>
        <p:grpSp>
          <p:nvGrpSpPr>
            <p:cNvPr id="27" name="그룹 26"/>
            <p:cNvGrpSpPr/>
            <p:nvPr/>
          </p:nvGrpSpPr>
          <p:grpSpPr>
            <a:xfrm>
              <a:off x="3945102" y="1890382"/>
              <a:ext cx="865995" cy="654163"/>
              <a:chOff x="3945102" y="1890382"/>
              <a:chExt cx="865995" cy="654163"/>
            </a:xfrm>
          </p:grpSpPr>
          <p:sp>
            <p:nvSpPr>
              <p:cNvPr id="31" name="눈물 방울 30"/>
              <p:cNvSpPr/>
              <p:nvPr/>
            </p:nvSpPr>
            <p:spPr>
              <a:xfrm rot="11437092">
                <a:off x="4307041" y="2040489"/>
                <a:ext cx="504056" cy="504056"/>
              </a:xfrm>
              <a:prstGeom prst="teardrop">
                <a:avLst/>
              </a:prstGeom>
              <a:solidFill>
                <a:srgbClr val="FDD9E3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눈물 방울 31"/>
              <p:cNvSpPr/>
              <p:nvPr/>
            </p:nvSpPr>
            <p:spPr>
              <a:xfrm rot="7474801">
                <a:off x="3945102" y="1890382"/>
                <a:ext cx="504056" cy="504056"/>
              </a:xfrm>
              <a:prstGeom prst="teardrop">
                <a:avLst/>
              </a:prstGeom>
              <a:solidFill>
                <a:schemeClr val="bg1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 rot="10510131">
              <a:off x="3880604" y="2379095"/>
              <a:ext cx="741145" cy="559852"/>
              <a:chOff x="3945102" y="1890382"/>
              <a:chExt cx="865995" cy="654163"/>
            </a:xfrm>
          </p:grpSpPr>
          <p:sp>
            <p:nvSpPr>
              <p:cNvPr id="29" name="눈물 방울 28"/>
              <p:cNvSpPr/>
              <p:nvPr/>
            </p:nvSpPr>
            <p:spPr>
              <a:xfrm rot="11437092">
                <a:off x="4307041" y="2040489"/>
                <a:ext cx="504056" cy="504056"/>
              </a:xfrm>
              <a:prstGeom prst="teardrop">
                <a:avLst/>
              </a:prstGeom>
              <a:solidFill>
                <a:srgbClr val="FDD9E3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눈물 방울 29"/>
              <p:cNvSpPr/>
              <p:nvPr/>
            </p:nvSpPr>
            <p:spPr>
              <a:xfrm rot="7474801">
                <a:off x="3945102" y="1890382"/>
                <a:ext cx="504056" cy="504056"/>
              </a:xfrm>
              <a:prstGeom prst="teardrop">
                <a:avLst/>
              </a:prstGeom>
              <a:solidFill>
                <a:schemeClr val="bg1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개발일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정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D:\개발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1844824"/>
            <a:ext cx="450532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눈물 방울 24"/>
          <p:cNvSpPr/>
          <p:nvPr/>
        </p:nvSpPr>
        <p:spPr>
          <a:xfrm rot="17483292">
            <a:off x="1071696" y="5093330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눈물 방울 23"/>
          <p:cNvSpPr/>
          <p:nvPr/>
        </p:nvSpPr>
        <p:spPr>
          <a:xfrm rot="17483292">
            <a:off x="1071696" y="4401708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눈물 방울 22"/>
          <p:cNvSpPr/>
          <p:nvPr/>
        </p:nvSpPr>
        <p:spPr>
          <a:xfrm rot="17483292">
            <a:off x="1057182" y="3724600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눈물 방울 19"/>
          <p:cNvSpPr/>
          <p:nvPr/>
        </p:nvSpPr>
        <p:spPr>
          <a:xfrm rot="17483292">
            <a:off x="1057182" y="3054910"/>
            <a:ext cx="288033" cy="29091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눈물 방울 15"/>
          <p:cNvSpPr/>
          <p:nvPr/>
        </p:nvSpPr>
        <p:spPr>
          <a:xfrm rot="17483292">
            <a:off x="1042668" y="2334743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역할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15616" y="2400352"/>
            <a:ext cx="57606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이진오(팀장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)  : 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비밀번호 찾기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이메일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 인증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해시테그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 검색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	</a:t>
            </a:r>
          </a:p>
          <a:p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307746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이보현 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: 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메인게시판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회원탈퇴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3754568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권순영 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: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게시글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 보기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(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댓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글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)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5616" y="4431676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윤진경 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:  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회원가입 및 수정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5108784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이상철 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: 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게시글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 쓰기 및 수정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0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로그인 화면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Kang\Desktop\프로토타입\메인화면(로그인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50" y="1988840"/>
            <a:ext cx="5040000" cy="433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18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회원가입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Kang\Desktop\프로토타입\메인화면(로그인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18" y="1991516"/>
            <a:ext cx="5025744" cy="43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85581" y="5013176"/>
            <a:ext cx="288032" cy="14401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pic>
        <p:nvPicPr>
          <p:cNvPr id="1026" name="Picture 2" descr="D:\프로토타입\회원가입 수정본★ 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76" y="1989020"/>
            <a:ext cx="503251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3779912" y="4740541"/>
            <a:ext cx="2319214" cy="99271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99564" y="4149080"/>
            <a:ext cx="1839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사용자가 원하는 관심사를 선택할 수 있다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6" name="타원형 설명선 15"/>
          <p:cNvSpPr/>
          <p:nvPr/>
        </p:nvSpPr>
        <p:spPr>
          <a:xfrm>
            <a:off x="6415312" y="3984846"/>
            <a:ext cx="2030162" cy="874808"/>
          </a:xfrm>
          <a:prstGeom prst="wedgeEllipseCallout">
            <a:avLst>
              <a:gd name="adj1" fmla="val -56930"/>
              <a:gd name="adj2" fmla="val 3985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25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 animBg="1"/>
      <p:bldP spid="17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비밀번호 찾기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Kang\Desktop\프로토타입\메인화면(로그인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80" y="1991516"/>
            <a:ext cx="5025744" cy="43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069706" y="5229200"/>
            <a:ext cx="288032" cy="14401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D:\프로토타입\비밀번호 찾기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96" y="1989320"/>
            <a:ext cx="50256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프로토타입\전송되었습니다 alert창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620" y="2492896"/>
            <a:ext cx="2970570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259716" y="4283571"/>
            <a:ext cx="355305" cy="2160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sp>
        <p:nvSpPr>
          <p:cNvPr id="19" name="타원형 설명선 18"/>
          <p:cNvSpPr/>
          <p:nvPr/>
        </p:nvSpPr>
        <p:spPr>
          <a:xfrm>
            <a:off x="4865183" y="4634110"/>
            <a:ext cx="1459636" cy="1315612"/>
          </a:xfrm>
          <a:prstGeom prst="wedgeEllipseCallout">
            <a:avLst>
              <a:gd name="adj1" fmla="val -53559"/>
              <a:gd name="adj2" fmla="val -44129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87053" y="4931876"/>
            <a:ext cx="1615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전송 시 해당 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E-Mail 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로 임시 비밀번호가 전송된다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2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9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D:\프로토타입\글쓰기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832" y="1988840"/>
            <a:ext cx="5012796" cy="429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글쓰기 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131840" y="4318496"/>
            <a:ext cx="216024" cy="15727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Picture 5" descr="D:\프로토타입\불러오기창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9" y="2003082"/>
            <a:ext cx="3099390" cy="220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프로토타입\글쓰기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832" y="1988840"/>
            <a:ext cx="5022887" cy="429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6486052" y="4332043"/>
            <a:ext cx="376263" cy="16201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30" y="4297210"/>
            <a:ext cx="462928" cy="17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340244" y="4026847"/>
            <a:ext cx="217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사진을 업로드 하기 위한 버튼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026" name="Picture 2" descr="C:\Users\jin_notebook\Desktop\프로토타입\붙혀넣을것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01" y="3251075"/>
            <a:ext cx="846348" cy="258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형 설명선 60"/>
          <p:cNvSpPr/>
          <p:nvPr/>
        </p:nvSpPr>
        <p:spPr>
          <a:xfrm>
            <a:off x="3394100" y="3861048"/>
            <a:ext cx="2041996" cy="647527"/>
          </a:xfrm>
          <a:prstGeom prst="wedgeEllipseCallout">
            <a:avLst>
              <a:gd name="adj1" fmla="val -49903"/>
              <a:gd name="adj2" fmla="val 3321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34" name="Picture 10" descr="C:\Users\jin_notebook\Desktop\글쓰기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832" y="1977181"/>
            <a:ext cx="5046429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5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3" grpId="0" animBg="1"/>
      <p:bldP spid="62" grpId="0"/>
      <p:bldP spid="62" grpId="1"/>
      <p:bldP spid="61" grpId="0" animBg="1"/>
      <p:bldP spid="6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in_notebook\Desktop\글쓰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53" y="1990500"/>
            <a:ext cx="5046429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프로토타입\정보수정2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63" y="1998365"/>
            <a:ext cx="5025600" cy="432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jin_notebook\Desktop\프로토타입\정보수정★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169" y="1979315"/>
            <a:ext cx="5041073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정보수정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&amp;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회원탈퇴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635632" y="2503959"/>
            <a:ext cx="384418" cy="144016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56376" y="7605464"/>
            <a:ext cx="288032" cy="1444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76840" y="5308829"/>
            <a:ext cx="504056" cy="13848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D:\프로토타입\관리자\정보수정 회원탙퇴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767" y="1989320"/>
            <a:ext cx="504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16016" y="5271558"/>
            <a:ext cx="504056" cy="17575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형 설명선 16"/>
          <p:cNvSpPr/>
          <p:nvPr/>
        </p:nvSpPr>
        <p:spPr>
          <a:xfrm>
            <a:off x="5419916" y="4367073"/>
            <a:ext cx="1737052" cy="1080241"/>
          </a:xfrm>
          <a:prstGeom prst="wedgeEllipseCallout">
            <a:avLst>
              <a:gd name="adj1" fmla="val -52462"/>
              <a:gd name="adj2" fmla="val 37874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81734" y="4647328"/>
            <a:ext cx="161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탈퇴 버튼 클릭 시 메인 페이지로 이동한다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050" name="Picture 2" descr="C:\Users\jin_notebook\Desktop\프로토타입\붙혀넣을것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71" y="3249151"/>
            <a:ext cx="837239" cy="25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55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5" grpId="0" animBg="1"/>
      <p:bldP spid="17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in_notebook\Desktop\프로토타입\붙혀넣을것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54" y="3280823"/>
            <a:ext cx="826864" cy="252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:\프로토타입\1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18" y="1985622"/>
            <a:ext cx="5005845" cy="4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인기순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최신순으로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보기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관심사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8265" y="3842464"/>
            <a:ext cx="1473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게시된 모든 글들을 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인기순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최신순으로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보여준다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4" name="타원형 설명선 13"/>
          <p:cNvSpPr/>
          <p:nvPr/>
        </p:nvSpPr>
        <p:spPr>
          <a:xfrm>
            <a:off x="441256" y="3645024"/>
            <a:ext cx="1587324" cy="1062400"/>
          </a:xfrm>
          <a:prstGeom prst="wedgeEllipseCallout">
            <a:avLst>
              <a:gd name="adj1" fmla="val 53938"/>
              <a:gd name="adj2" fmla="val -40832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32909" y="3990119"/>
            <a:ext cx="792088" cy="17762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형 설명선 23"/>
          <p:cNvSpPr/>
          <p:nvPr/>
        </p:nvSpPr>
        <p:spPr>
          <a:xfrm>
            <a:off x="7227436" y="4076951"/>
            <a:ext cx="1737052" cy="1691273"/>
          </a:xfrm>
          <a:prstGeom prst="wedgeEllipseCallout">
            <a:avLst>
              <a:gd name="adj1" fmla="val -53559"/>
              <a:gd name="adj2" fmla="val -44129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89254" y="4357206"/>
            <a:ext cx="16158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선택한 해시태그에 관한 글들을 좋아요</a:t>
            </a: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개수와 글을 등록한 시간에 따라 인기순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</a:p>
          <a:p>
            <a:pPr algn="ctr"/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최신순으로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보여준다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28476" y="5659676"/>
            <a:ext cx="360040" cy="10854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907776" y="5486598"/>
            <a:ext cx="246122" cy="17307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19" idx="3"/>
          </p:cNvCxnSpPr>
          <p:nvPr/>
        </p:nvCxnSpPr>
        <p:spPr>
          <a:xfrm>
            <a:off x="2910368" y="4262560"/>
            <a:ext cx="1813344" cy="612128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3"/>
            <a:endCxn id="31" idx="1"/>
          </p:cNvCxnSpPr>
          <p:nvPr/>
        </p:nvCxnSpPr>
        <p:spPr>
          <a:xfrm>
            <a:off x="2910368" y="4262560"/>
            <a:ext cx="1997408" cy="1310577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형 설명선 37"/>
          <p:cNvSpPr/>
          <p:nvPr/>
        </p:nvSpPr>
        <p:spPr>
          <a:xfrm>
            <a:off x="448152" y="4005064"/>
            <a:ext cx="1587324" cy="1062400"/>
          </a:xfrm>
          <a:prstGeom prst="wedgeEllipseCallout">
            <a:avLst>
              <a:gd name="adj1" fmla="val 53938"/>
              <a:gd name="adj2" fmla="val -40832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5161" y="4166932"/>
            <a:ext cx="1473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클릭했을 때 해당 관심사에 관련된 게시물을 보여준다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1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767986" y="5659676"/>
            <a:ext cx="385911" cy="10854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형 설명선 34"/>
          <p:cNvSpPr/>
          <p:nvPr/>
        </p:nvSpPr>
        <p:spPr>
          <a:xfrm>
            <a:off x="3333792" y="5890509"/>
            <a:ext cx="1573984" cy="967492"/>
          </a:xfrm>
          <a:prstGeom prst="wedgeEllipseCallout">
            <a:avLst>
              <a:gd name="adj1" fmla="val 47539"/>
              <a:gd name="adj2" fmla="val -50998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9764" y="5937850"/>
            <a:ext cx="1615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자신이 클릭한 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좋아요를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구분할 수  있도록 이미지를 변경함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3075" name="Picture 3" descr="C:\Users\jin_notebook\Desktop\프로토타입\붙혀넣을것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72430"/>
            <a:ext cx="853200" cy="253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형 설명선 36"/>
          <p:cNvSpPr/>
          <p:nvPr/>
        </p:nvSpPr>
        <p:spPr>
          <a:xfrm>
            <a:off x="5871512" y="5733256"/>
            <a:ext cx="644704" cy="520640"/>
          </a:xfrm>
          <a:prstGeom prst="wedgeEllipseCallout">
            <a:avLst>
              <a:gd name="adj1" fmla="val -54846"/>
              <a:gd name="adj2" fmla="val -43342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83138" y="5838477"/>
            <a:ext cx="161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댓글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수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767986" y="4550260"/>
            <a:ext cx="246122" cy="17307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86646" y="3272430"/>
            <a:ext cx="720080" cy="75271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90288" y="4154608"/>
            <a:ext cx="720080" cy="21590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 descr="C:\Users\jin_notebook\Desktop\태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34" y="3750941"/>
            <a:ext cx="413353" cy="15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68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4" grpId="0" animBg="1"/>
      <p:bldP spid="14" grpId="1" animBg="1"/>
      <p:bldP spid="18" grpId="0" animBg="1"/>
      <p:bldP spid="18" grpId="1" animBg="1"/>
      <p:bldP spid="24" grpId="0" animBg="1"/>
      <p:bldP spid="24" grpId="1" animBg="1"/>
      <p:bldP spid="25" grpId="0"/>
      <p:bldP spid="25" grpId="1"/>
      <p:bldP spid="30" grpId="0" animBg="1"/>
      <p:bldP spid="31" grpId="0" animBg="1"/>
      <p:bldP spid="31" grpId="1" animBg="1"/>
      <p:bldP spid="38" grpId="0" animBg="1"/>
      <p:bldP spid="38" grpId="1" animBg="1"/>
      <p:bldP spid="39" grpId="0"/>
      <p:bldP spid="39" grpId="1"/>
      <p:bldP spid="33" grpId="0" animBg="1"/>
      <p:bldP spid="35" grpId="0" animBg="1"/>
      <p:bldP spid="36" grpId="0"/>
      <p:bldP spid="37" grpId="0" animBg="1"/>
      <p:bldP spid="40" grpId="0"/>
      <p:bldP spid="43" grpId="0" animBg="1"/>
      <p:bldP spid="43" grpId="1" animBg="1"/>
      <p:bldP spid="10" grpId="0" animBg="1"/>
      <p:bldP spid="10" grpId="1" animBg="1"/>
      <p:bldP spid="19" grpId="0" animBg="1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글보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956376" y="7605464"/>
            <a:ext cx="288032" cy="1444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pic>
        <p:nvPicPr>
          <p:cNvPr id="14" name="Picture 2" descr="D:\프로토타입\1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18" y="1988840"/>
            <a:ext cx="5005845" cy="43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in_notebook\Desktop\태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89" y="3765552"/>
            <a:ext cx="432048" cy="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3044592" y="4195625"/>
            <a:ext cx="3888432" cy="840411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D:\프로토타입\2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15" y="1988840"/>
            <a:ext cx="5011075" cy="432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623568" y="3268603"/>
            <a:ext cx="159376" cy="144016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D:\캡처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28" y="3412619"/>
            <a:ext cx="7048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형 설명선 18"/>
          <p:cNvSpPr/>
          <p:nvPr/>
        </p:nvSpPr>
        <p:spPr>
          <a:xfrm>
            <a:off x="4876834" y="2348880"/>
            <a:ext cx="1351350" cy="1033130"/>
          </a:xfrm>
          <a:prstGeom prst="wedgeEllipseCallout">
            <a:avLst>
              <a:gd name="adj1" fmla="val -55516"/>
              <a:gd name="adj2" fmla="val 37683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35496" y="2507754"/>
            <a:ext cx="1139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게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시한 글을 수정</a:t>
            </a: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 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삭제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하기 위한 버튼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810378" y="3291463"/>
            <a:ext cx="2122646" cy="736461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형 설명선 21"/>
          <p:cNvSpPr/>
          <p:nvPr/>
        </p:nvSpPr>
        <p:spPr>
          <a:xfrm>
            <a:off x="7183671" y="2971552"/>
            <a:ext cx="988729" cy="555744"/>
          </a:xfrm>
          <a:prstGeom prst="wedgeEllipseCallout">
            <a:avLst>
              <a:gd name="adj1" fmla="val -70446"/>
              <a:gd name="adj2" fmla="val 48652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04678" y="3104842"/>
            <a:ext cx="1139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댓글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입력창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595070" y="4954297"/>
            <a:ext cx="320060" cy="138507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590104" y="4653136"/>
            <a:ext cx="320060" cy="138507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형 설명선 27"/>
          <p:cNvSpPr/>
          <p:nvPr/>
        </p:nvSpPr>
        <p:spPr>
          <a:xfrm>
            <a:off x="7164288" y="5013176"/>
            <a:ext cx="1544900" cy="1000492"/>
          </a:xfrm>
          <a:prstGeom prst="wedgeEllipseCallout">
            <a:avLst>
              <a:gd name="adj1" fmla="val -60088"/>
              <a:gd name="adj2" fmla="val -40321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24570" y="5226094"/>
            <a:ext cx="162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본인이 게시한 </a:t>
            </a:r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댓글을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수정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삭제 할 수 있다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</a:p>
        </p:txBody>
      </p:sp>
      <p:sp>
        <p:nvSpPr>
          <p:cNvPr id="31" name="타원형 설명선 30"/>
          <p:cNvSpPr/>
          <p:nvPr/>
        </p:nvSpPr>
        <p:spPr>
          <a:xfrm>
            <a:off x="7060986" y="3875399"/>
            <a:ext cx="1544900" cy="640452"/>
          </a:xfrm>
          <a:prstGeom prst="wedgeEllipseCallout">
            <a:avLst>
              <a:gd name="adj1" fmla="val -56800"/>
              <a:gd name="adj2" fmla="val 32668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21268" y="4035359"/>
            <a:ext cx="1623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게시글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클릭 시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3" name="타원형 설명선 32"/>
          <p:cNvSpPr/>
          <p:nvPr/>
        </p:nvSpPr>
        <p:spPr>
          <a:xfrm>
            <a:off x="7192209" y="3704322"/>
            <a:ext cx="1584176" cy="1077365"/>
          </a:xfrm>
          <a:prstGeom prst="wedgeEllipseCallout">
            <a:avLst>
              <a:gd name="adj1" fmla="val -58444"/>
              <a:gd name="adj2" fmla="val 47266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65191" y="3971072"/>
            <a:ext cx="1623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본인 </a:t>
            </a:r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게시글에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달린 </a:t>
            </a:r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댓글을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신고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삭제 할 수 있다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</a:p>
        </p:txBody>
      </p:sp>
      <p:pic>
        <p:nvPicPr>
          <p:cNvPr id="4098" name="Picture 2" descr="C:\Users\jin_notebook\Desktop\프로토타입\붙혀넣을것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94" y="3251575"/>
            <a:ext cx="836444" cy="255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4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19" grpId="0" animBg="1"/>
      <p:bldP spid="19" grpId="1" animBg="1"/>
      <p:bldP spid="20" grpId="0"/>
      <p:bldP spid="20" grpId="1"/>
      <p:bldP spid="10" grpId="0" animBg="1"/>
      <p:bldP spid="10" grpId="1" animBg="1"/>
      <p:bldP spid="22" grpId="0" animBg="1"/>
      <p:bldP spid="22" grpId="1" animBg="1"/>
      <p:bldP spid="23" grpId="0"/>
      <p:bldP spid="23" grpId="1"/>
      <p:bldP spid="26" grpId="0" animBg="1"/>
      <p:bldP spid="27" grpId="0" animBg="1"/>
      <p:bldP spid="28" grpId="0" animBg="1"/>
      <p:bldP spid="30" grpId="0"/>
      <p:bldP spid="31" grpId="0" animBg="1"/>
      <p:bldP spid="31" grpId="1" animBg="1"/>
      <p:bldP spid="31" grpId="2" animBg="1"/>
      <p:bldP spid="32" grpId="0"/>
      <p:bldP spid="32" grpId="1"/>
      <p:bldP spid="33" grpId="0" animBg="1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다른사용자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게시물보기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956376" y="7605464"/>
            <a:ext cx="288032" cy="1444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pic>
        <p:nvPicPr>
          <p:cNvPr id="4099" name="Picture 3" descr="C:\Users\jin_notebook\Desktop\태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89" y="3765552"/>
            <a:ext cx="432048" cy="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3044592" y="4195625"/>
            <a:ext cx="3888432" cy="840411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595070" y="4954297"/>
            <a:ext cx="320060" cy="138507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590104" y="4653136"/>
            <a:ext cx="320060" cy="138507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jin_notebook\Desktop\신고하기위한글★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186" y="1988840"/>
            <a:ext cx="504751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in_notebook\Desktop\수정삭제신고★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06322"/>
            <a:ext cx="432048" cy="52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형 설명선 34"/>
          <p:cNvSpPr/>
          <p:nvPr/>
        </p:nvSpPr>
        <p:spPr>
          <a:xfrm>
            <a:off x="5258172" y="4615830"/>
            <a:ext cx="1402060" cy="853501"/>
          </a:xfrm>
          <a:prstGeom prst="wedgeEllipseCallout">
            <a:avLst>
              <a:gd name="adj1" fmla="val -48336"/>
              <a:gd name="adj2" fmla="val -94403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60660" y="4676080"/>
            <a:ext cx="1139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다른 사용자 게시물에선 신고가 가능하다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44013" y="3712876"/>
            <a:ext cx="376054" cy="211372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jin_notebook\Desktop\신고하기★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20" y="1994729"/>
            <a:ext cx="503357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모서리가 둥근 직사각형 37"/>
          <p:cNvSpPr/>
          <p:nvPr/>
        </p:nvSpPr>
        <p:spPr>
          <a:xfrm>
            <a:off x="4636941" y="5517232"/>
            <a:ext cx="483126" cy="230918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D:\신고창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29" y="3565508"/>
            <a:ext cx="1436732" cy="80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1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6519" y="0"/>
            <a:ext cx="9144000" cy="6858000"/>
          </a:xfrm>
          <a:prstGeom prst="rect">
            <a:avLst/>
          </a:prstGeom>
          <a:solidFill>
            <a:srgbClr val="B3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464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Contents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200" name="직선 연결선 199"/>
          <p:cNvCxnSpPr/>
          <p:nvPr/>
        </p:nvCxnSpPr>
        <p:spPr>
          <a:xfrm>
            <a:off x="1187624" y="2838422"/>
            <a:ext cx="1512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1115616" y="988854"/>
            <a:ext cx="1728192" cy="1809492"/>
            <a:chOff x="827584" y="2411596"/>
            <a:chExt cx="1728192" cy="1809492"/>
          </a:xfrm>
        </p:grpSpPr>
        <p:sp>
          <p:nvSpPr>
            <p:cNvPr id="41" name="TextBox 40"/>
            <p:cNvSpPr txBox="1"/>
            <p:nvPr/>
          </p:nvSpPr>
          <p:spPr>
            <a:xfrm>
              <a:off x="827584" y="293523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주제선</a:t>
              </a:r>
              <a:r>
                <a:rPr lang="ko-KR" altLang="en-US" sz="3600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정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198" name="직선 연결선 197"/>
            <p:cNvCxnSpPr/>
            <p:nvPr/>
          </p:nvCxnSpPr>
          <p:spPr>
            <a:xfrm>
              <a:off x="899592" y="2809503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/>
            <p:cNvCxnSpPr/>
            <p:nvPr/>
          </p:nvCxnSpPr>
          <p:spPr>
            <a:xfrm>
              <a:off x="899592" y="4221088"/>
              <a:ext cx="15121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899592" y="2871986"/>
              <a:ext cx="15121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>
              <a:off x="899592" y="2411596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671900" y="984791"/>
            <a:ext cx="1908212" cy="1809492"/>
            <a:chOff x="827584" y="2411596"/>
            <a:chExt cx="1908212" cy="1809492"/>
          </a:xfrm>
        </p:grpSpPr>
        <p:sp>
          <p:nvSpPr>
            <p:cNvPr id="19" name="TextBox 18"/>
            <p:cNvSpPr txBox="1"/>
            <p:nvPr/>
          </p:nvSpPr>
          <p:spPr>
            <a:xfrm>
              <a:off x="827584" y="2935238"/>
              <a:ext cx="190821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개발환경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899592" y="2809503"/>
              <a:ext cx="1692188" cy="107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899592" y="4221088"/>
              <a:ext cx="16921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899592" y="2871986"/>
              <a:ext cx="16921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99592" y="2411596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2</a:t>
              </a:r>
              <a:endPara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3743908" y="2841779"/>
            <a:ext cx="1692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480212" y="980728"/>
            <a:ext cx="1728192" cy="1809492"/>
            <a:chOff x="827584" y="2411596"/>
            <a:chExt cx="1728192" cy="1809492"/>
          </a:xfrm>
        </p:grpSpPr>
        <p:sp>
          <p:nvSpPr>
            <p:cNvPr id="26" name="TextBox 25"/>
            <p:cNvSpPr txBox="1"/>
            <p:nvPr/>
          </p:nvSpPr>
          <p:spPr>
            <a:xfrm>
              <a:off x="827584" y="293523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벤치마</a:t>
              </a:r>
              <a:r>
                <a:rPr lang="ko-KR" altLang="en-US" sz="3600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킹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899592" y="2809503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899592" y="4221088"/>
              <a:ext cx="15121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899592" y="2871986"/>
              <a:ext cx="15121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99592" y="2411596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3</a:t>
              </a:r>
              <a:endPara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6552220" y="2841779"/>
            <a:ext cx="1512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1154651" y="4754828"/>
            <a:ext cx="1512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082643" y="2902356"/>
            <a:ext cx="1728192" cy="1809492"/>
            <a:chOff x="827584" y="2411596"/>
            <a:chExt cx="1728192" cy="1809492"/>
          </a:xfrm>
        </p:grpSpPr>
        <p:sp>
          <p:nvSpPr>
            <p:cNvPr id="59" name="TextBox 58"/>
            <p:cNvSpPr txBox="1"/>
            <p:nvPr/>
          </p:nvSpPr>
          <p:spPr>
            <a:xfrm>
              <a:off x="827584" y="293523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개발일</a:t>
              </a:r>
              <a:r>
                <a:rPr lang="ko-KR" altLang="en-US" sz="3600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정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899592" y="2809503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899592" y="4221088"/>
              <a:ext cx="15121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899592" y="2871986"/>
              <a:ext cx="15121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899592" y="2411596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4</a:t>
              </a:r>
              <a:endPara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638927" y="2898293"/>
            <a:ext cx="1908212" cy="1809492"/>
            <a:chOff x="827584" y="2411596"/>
            <a:chExt cx="1908212" cy="1809492"/>
          </a:xfrm>
        </p:grpSpPr>
        <p:sp>
          <p:nvSpPr>
            <p:cNvPr id="65" name="TextBox 64"/>
            <p:cNvSpPr txBox="1"/>
            <p:nvPr/>
          </p:nvSpPr>
          <p:spPr>
            <a:xfrm>
              <a:off x="827584" y="2935238"/>
              <a:ext cx="1908212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스토리</a:t>
              </a:r>
              <a:endPara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보드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899592" y="2809503"/>
              <a:ext cx="1692188" cy="107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899592" y="4221088"/>
              <a:ext cx="16921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899592" y="2871986"/>
              <a:ext cx="16921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899592" y="2411596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5</a:t>
              </a:r>
              <a:endPara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  <p:cxnSp>
        <p:nvCxnSpPr>
          <p:cNvPr id="70" name="직선 연결선 69"/>
          <p:cNvCxnSpPr/>
          <p:nvPr/>
        </p:nvCxnSpPr>
        <p:spPr>
          <a:xfrm>
            <a:off x="3710935" y="4755281"/>
            <a:ext cx="1692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6447239" y="2894230"/>
            <a:ext cx="1728192" cy="1809492"/>
            <a:chOff x="827584" y="2411596"/>
            <a:chExt cx="1728192" cy="1809492"/>
          </a:xfrm>
        </p:grpSpPr>
        <p:sp>
          <p:nvSpPr>
            <p:cNvPr id="72" name="TextBox 71"/>
            <p:cNvSpPr txBox="1"/>
            <p:nvPr/>
          </p:nvSpPr>
          <p:spPr>
            <a:xfrm>
              <a:off x="827584" y="293523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ERD</a:t>
              </a: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899592" y="2809503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899592" y="4221088"/>
              <a:ext cx="15121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899592" y="2871986"/>
              <a:ext cx="15121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899592" y="2411596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6</a:t>
              </a:r>
              <a:endPara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  <p:cxnSp>
        <p:nvCxnSpPr>
          <p:cNvPr id="77" name="직선 연결선 76"/>
          <p:cNvCxnSpPr/>
          <p:nvPr/>
        </p:nvCxnSpPr>
        <p:spPr>
          <a:xfrm>
            <a:off x="6519247" y="4755281"/>
            <a:ext cx="1512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154651" y="6668907"/>
            <a:ext cx="1512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1082643" y="4816435"/>
            <a:ext cx="1728192" cy="1809492"/>
            <a:chOff x="827584" y="2411596"/>
            <a:chExt cx="1728192" cy="1809492"/>
          </a:xfrm>
        </p:grpSpPr>
        <p:sp>
          <p:nvSpPr>
            <p:cNvPr id="101" name="TextBox 100"/>
            <p:cNvSpPr txBox="1"/>
            <p:nvPr/>
          </p:nvSpPr>
          <p:spPr>
            <a:xfrm>
              <a:off x="827584" y="2935238"/>
              <a:ext cx="172819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UML</a:t>
              </a:r>
            </a:p>
          </p:txBody>
        </p:sp>
        <p:cxnSp>
          <p:nvCxnSpPr>
            <p:cNvPr id="102" name="직선 연결선 101"/>
            <p:cNvCxnSpPr/>
            <p:nvPr/>
          </p:nvCxnSpPr>
          <p:spPr>
            <a:xfrm>
              <a:off x="899592" y="2809503"/>
              <a:ext cx="1512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899592" y="4221088"/>
              <a:ext cx="15121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99592" y="2871986"/>
              <a:ext cx="15121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899592" y="2411596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프로토타입\관리자\관리자메인페이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07890"/>
            <a:ext cx="5048598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관리자페이지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메인화면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&amp;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통계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956376" y="7605464"/>
            <a:ext cx="288032" cy="1444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178782" y="3851522"/>
            <a:ext cx="756084" cy="107059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3194323" y="3481958"/>
            <a:ext cx="3425738" cy="1440160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034984" y="5047084"/>
            <a:ext cx="3744416" cy="64807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형 설명선 37"/>
          <p:cNvSpPr/>
          <p:nvPr/>
        </p:nvSpPr>
        <p:spPr>
          <a:xfrm>
            <a:off x="676271" y="3356992"/>
            <a:ext cx="1428407" cy="773038"/>
          </a:xfrm>
          <a:prstGeom prst="wedgeEllipseCallout">
            <a:avLst>
              <a:gd name="adj1" fmla="val 48981"/>
              <a:gd name="adj2" fmla="val 45981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9840" y="3592066"/>
            <a:ext cx="161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관리자 모드 메뉴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1" name="타원형 설명선 40"/>
          <p:cNvSpPr/>
          <p:nvPr/>
        </p:nvSpPr>
        <p:spPr>
          <a:xfrm>
            <a:off x="7079745" y="3212976"/>
            <a:ext cx="1758730" cy="909624"/>
          </a:xfrm>
          <a:prstGeom prst="wedgeEllipseCallout">
            <a:avLst>
              <a:gd name="adj1" fmla="val -61712"/>
              <a:gd name="adj2" fmla="val 4844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0272" y="3378137"/>
            <a:ext cx="185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모든 해시태그의 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좋아요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댓글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개수를 조회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3" name="타원형 설명선 42"/>
          <p:cNvSpPr/>
          <p:nvPr/>
        </p:nvSpPr>
        <p:spPr>
          <a:xfrm>
            <a:off x="7113652" y="4221088"/>
            <a:ext cx="1834932" cy="1115210"/>
          </a:xfrm>
          <a:prstGeom prst="wedgeEllipseCallout">
            <a:avLst>
              <a:gd name="adj1" fmla="val -61712"/>
              <a:gd name="adj2" fmla="val 48445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08184" y="4553019"/>
            <a:ext cx="185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날짜별로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방문자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좋아요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게시물의 개수를 조회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63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6" grpId="0" animBg="1"/>
      <p:bldP spid="36" grpId="1" animBg="1"/>
      <p:bldP spid="37" grpId="0" animBg="1"/>
      <p:bldP spid="38" grpId="0" animBg="1"/>
      <p:bldP spid="38" grpId="1" animBg="1"/>
      <p:bldP spid="40" grpId="0"/>
      <p:bldP spid="40" grpId="1"/>
      <p:bldP spid="41" grpId="0" animBg="1"/>
      <p:bldP spid="41" grpId="1" animBg="1"/>
      <p:bldP spid="42" grpId="0"/>
      <p:bldP spid="42" grpId="1"/>
      <p:bldP spid="43" grpId="0" animBg="1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" descr="D:\프로토타입\관리자\관리자메인페이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07890"/>
            <a:ext cx="5048598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프로토타입\관리자\관리자 신고게시물페이지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202" y="2007890"/>
            <a:ext cx="5041074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프로토타입\관리자\관리자신고게시물페이지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157" y="2018225"/>
            <a:ext cx="504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관리자페이지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신고게시물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956376" y="7605464"/>
            <a:ext cx="288032" cy="1444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178782" y="4130030"/>
            <a:ext cx="756084" cy="235074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77069" y="3529583"/>
            <a:ext cx="161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신고 된 게시물들을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보여준다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8" name="타원형 설명선 17"/>
          <p:cNvSpPr/>
          <p:nvPr/>
        </p:nvSpPr>
        <p:spPr>
          <a:xfrm>
            <a:off x="477069" y="3448050"/>
            <a:ext cx="1610786" cy="629022"/>
          </a:xfrm>
          <a:prstGeom prst="wedgeEllipseCallout">
            <a:avLst>
              <a:gd name="adj1" fmla="val 48981"/>
              <a:gd name="adj2" fmla="val 45981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59832" y="3769990"/>
            <a:ext cx="3960439" cy="955154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59145" y="3292413"/>
            <a:ext cx="187449" cy="17049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형 설명선 26"/>
          <p:cNvSpPr/>
          <p:nvPr/>
        </p:nvSpPr>
        <p:spPr>
          <a:xfrm>
            <a:off x="4828263" y="2519386"/>
            <a:ext cx="1610786" cy="866192"/>
          </a:xfrm>
          <a:prstGeom prst="wedgeEllipseCallout">
            <a:avLst>
              <a:gd name="adj1" fmla="val -44449"/>
              <a:gd name="adj2" fmla="val 42682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3" name="Picture 5" descr="D:\프로토타입\삭제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44" y="3462908"/>
            <a:ext cx="7048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828263" y="2667296"/>
            <a:ext cx="1615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관리자의 권한으로 모든 글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댓글을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삭제할 수 있다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751292" y="4104718"/>
            <a:ext cx="216024" cy="102082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15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0" grpId="0"/>
      <p:bldP spid="40" grpId="1"/>
      <p:bldP spid="18" grpId="0" animBg="1"/>
      <p:bldP spid="18" grpId="1" animBg="1"/>
      <p:bldP spid="21" grpId="0" animBg="1"/>
      <p:bldP spid="21" grpId="1" animBg="1"/>
      <p:bldP spid="5" grpId="0" animBg="1"/>
      <p:bldP spid="5" grpId="1" animBg="1"/>
      <p:bldP spid="27" grpId="0" animBg="1"/>
      <p:bldP spid="29" grpId="0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D:\프로토타입\관리자\관리자메인페이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07890"/>
            <a:ext cx="5048598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프로토타입\관리자\관리자회원정보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034" y="2018274"/>
            <a:ext cx="5041074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관리자페이지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메인화면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&amp;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통계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956376" y="7605464"/>
            <a:ext cx="288032" cy="1444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178782" y="4399012"/>
            <a:ext cx="756084" cy="206499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형 설명선 37"/>
          <p:cNvSpPr/>
          <p:nvPr/>
        </p:nvSpPr>
        <p:spPr>
          <a:xfrm>
            <a:off x="676271" y="3592066"/>
            <a:ext cx="1428407" cy="773038"/>
          </a:xfrm>
          <a:prstGeom prst="wedgeEllipseCallout">
            <a:avLst>
              <a:gd name="adj1" fmla="val 48981"/>
              <a:gd name="adj2" fmla="val 45981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9840" y="3635499"/>
            <a:ext cx="1615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회원들을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관리할 수 있는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메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뉴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275856" y="3717032"/>
            <a:ext cx="3391996" cy="18873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형 설명선 19"/>
          <p:cNvSpPr/>
          <p:nvPr/>
        </p:nvSpPr>
        <p:spPr>
          <a:xfrm>
            <a:off x="6778233" y="3234293"/>
            <a:ext cx="1178143" cy="577106"/>
          </a:xfrm>
          <a:prstGeom prst="wedgeEllipseCallout">
            <a:avLst>
              <a:gd name="adj1" fmla="val -45442"/>
              <a:gd name="adj2" fmla="val 47952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76256" y="335699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기본회원정보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96156" y="3592066"/>
            <a:ext cx="736084" cy="1897444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형 설명선 25"/>
          <p:cNvSpPr/>
          <p:nvPr/>
        </p:nvSpPr>
        <p:spPr>
          <a:xfrm>
            <a:off x="6855706" y="4005064"/>
            <a:ext cx="918554" cy="498820"/>
          </a:xfrm>
          <a:prstGeom prst="wedgeEllipseCallout">
            <a:avLst>
              <a:gd name="adj1" fmla="val -45442"/>
              <a:gd name="adj2" fmla="val 47952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25404" y="410647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회원삭제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275856" y="3717032"/>
            <a:ext cx="1440160" cy="18873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형 설명선 28"/>
          <p:cNvSpPr/>
          <p:nvPr/>
        </p:nvSpPr>
        <p:spPr>
          <a:xfrm>
            <a:off x="3710537" y="2823533"/>
            <a:ext cx="1244686" cy="893499"/>
          </a:xfrm>
          <a:prstGeom prst="wedgeEllipseCallout">
            <a:avLst>
              <a:gd name="adj1" fmla="val -45442"/>
              <a:gd name="adj2" fmla="val 47952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73378" y="2924945"/>
            <a:ext cx="13190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클릭 시 해당 사용자의 게시물을 보여준다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11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8" grpId="0" animBg="1"/>
      <p:bldP spid="38" grpId="1" animBg="1"/>
      <p:bldP spid="40" grpId="0"/>
      <p:bldP spid="40" grpId="1"/>
      <p:bldP spid="19" grpId="0" animBg="1"/>
      <p:bldP spid="19" grpId="1" animBg="1"/>
      <p:bldP spid="20" grpId="0" animBg="1"/>
      <p:bldP spid="20" grpId="1" animBg="1"/>
      <p:bldP spid="2" grpId="0"/>
      <p:bldP spid="2" grpId="1"/>
      <p:bldP spid="23" grpId="0" animBg="1"/>
      <p:bldP spid="23" grpId="1" animBg="1"/>
      <p:bldP spid="26" grpId="0" animBg="1"/>
      <p:bldP spid="26" grpId="1" animBg="1"/>
      <p:bldP spid="27" grpId="0"/>
      <p:bldP spid="27" grpId="1"/>
      <p:bldP spid="28" grpId="0" animBg="1"/>
      <p:bldP spid="29" grpId="0" animBg="1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D:\프로토타입\관리자\관리자메인페이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07890"/>
            <a:ext cx="5048598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590465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관리자페이지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탈퇴회원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스토리보드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178782" y="4649961"/>
            <a:ext cx="756084" cy="206499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형 설명선 37"/>
          <p:cNvSpPr/>
          <p:nvPr/>
        </p:nvSpPr>
        <p:spPr>
          <a:xfrm>
            <a:off x="676271" y="3592066"/>
            <a:ext cx="1428407" cy="773038"/>
          </a:xfrm>
          <a:prstGeom prst="wedgeEllipseCallout">
            <a:avLst>
              <a:gd name="adj1" fmla="val 48981"/>
              <a:gd name="adj2" fmla="val 45981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9840" y="3635499"/>
            <a:ext cx="1615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회원들을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관리할 수 있는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메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뉴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6147" name="Picture 3" descr="D:\프로토타입\관리자\탈퇴회원페이지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85" y="2014240"/>
            <a:ext cx="504751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둥근 직사각형 31"/>
          <p:cNvSpPr/>
          <p:nvPr/>
        </p:nvSpPr>
        <p:spPr>
          <a:xfrm>
            <a:off x="3301256" y="3622799"/>
            <a:ext cx="3456384" cy="538741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형 설명선 32"/>
          <p:cNvSpPr/>
          <p:nvPr/>
        </p:nvSpPr>
        <p:spPr>
          <a:xfrm>
            <a:off x="7026955" y="2940430"/>
            <a:ext cx="1960329" cy="920618"/>
          </a:xfrm>
          <a:prstGeom prst="wedgeEllipseCallout">
            <a:avLst>
              <a:gd name="adj1" fmla="val -57489"/>
              <a:gd name="adj2" fmla="val 48652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97174" y="3149991"/>
            <a:ext cx="203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탈퇴한 회원 </a:t>
            </a:r>
            <a:r>
              <a:rPr lang="ko-KR" altLang="en-US" sz="1400" dirty="0" err="1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이메일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탈퇴일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탈퇴 사유를 볼 수 있다</a:t>
            </a:r>
            <a:r>
              <a:rPr lang="en-US" altLang="ko-KR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  <a:r>
              <a:rPr lang="ko-KR" altLang="en-US" sz="1400" dirty="0" smtClean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endParaRPr lang="en-US" altLang="ko-KR" sz="1400" dirty="0" smtClean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87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8" grpId="0" animBg="1"/>
      <p:bldP spid="38" grpId="1" animBg="1"/>
      <p:bldP spid="40" grpId="0"/>
      <p:bldP spid="40" grpId="1"/>
      <p:bldP spid="32" grpId="0" animBg="1"/>
      <p:bldP spid="33" grpId="0" animBg="1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ERD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6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E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157" y="1593089"/>
            <a:ext cx="6122732" cy="521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60" y="1772816"/>
            <a:ext cx="8320925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첫 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76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9" y="1772816"/>
            <a:ext cx="8502548" cy="478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회원가입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5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6" y="1988840"/>
            <a:ext cx="8228953" cy="462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회원가입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2800" dirty="0" err="1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이메일인증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5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29197"/>
            <a:ext cx="29813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08920"/>
            <a:ext cx="29718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회원가입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2800" dirty="0" err="1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이메일인증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5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C:\Users\jin_notebook\Downloads\h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1"/>
          <a:stretch/>
        </p:blipFill>
        <p:spPr bwMode="auto">
          <a:xfrm>
            <a:off x="352154" y="2204864"/>
            <a:ext cx="8330738" cy="317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933056"/>
            <a:ext cx="29813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회원가입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2800" dirty="0" err="1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이메일인증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5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눈물 방울 16"/>
          <p:cNvSpPr/>
          <p:nvPr/>
        </p:nvSpPr>
        <p:spPr>
          <a:xfrm rot="17354069">
            <a:off x="1354751" y="2333447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FDD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눈물 방울 12"/>
          <p:cNvSpPr/>
          <p:nvPr/>
        </p:nvSpPr>
        <p:spPr>
          <a:xfrm rot="17483292">
            <a:off x="1171329" y="2380525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36" y="4032772"/>
            <a:ext cx="2747324" cy="62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373216"/>
            <a:ext cx="2028774" cy="67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6" y="3554710"/>
            <a:ext cx="16383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주제선정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3608" y="2474619"/>
            <a:ext cx="721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정해진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주제에 맞춰 글을 올려야 하는 기존 게시판의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불편함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!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835541" y="-40183"/>
            <a:ext cx="10369152" cy="7573639"/>
            <a:chOff x="-8467376" y="10648777"/>
            <a:chExt cx="9144000" cy="6885384"/>
          </a:xfrm>
          <a:solidFill>
            <a:srgbClr val="B3E2EB">
              <a:alpha val="96000"/>
            </a:srgbClr>
          </a:solidFill>
        </p:grpSpPr>
        <p:sp>
          <p:nvSpPr>
            <p:cNvPr id="15" name="직사각형 14"/>
            <p:cNvSpPr/>
            <p:nvPr/>
          </p:nvSpPr>
          <p:spPr>
            <a:xfrm>
              <a:off x="-8467376" y="10648777"/>
              <a:ext cx="9144000" cy="68853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7515178" y="12818885"/>
              <a:ext cx="7632847" cy="142701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400" dirty="0" smtClean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데이터베이스 축적을 이용한 사용자 관심사에 맞는 </a:t>
              </a:r>
              <a:r>
                <a:rPr lang="ko-KR" altLang="en-US" sz="2400" dirty="0" err="1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게시글을</a:t>
              </a:r>
              <a:r>
                <a:rPr lang="ko-KR" altLang="en-US" sz="24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 </a:t>
              </a:r>
              <a:endParaRPr lang="en-US" altLang="ko-KR" sz="24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추천해주는 기능</a:t>
              </a:r>
              <a:endParaRPr lang="en-US" altLang="ko-KR" sz="24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  <a:p>
              <a:pPr algn="ctr"/>
              <a:endParaRPr lang="ko-KR" altLang="en-US" sz="24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97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1" y="1988840"/>
            <a:ext cx="8209403" cy="4617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회원가입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닉네임중복검사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5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회원가입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완료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6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23" y="2132856"/>
            <a:ext cx="7535200" cy="42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회원정보수정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8" y="1772816"/>
            <a:ext cx="8123210" cy="456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회원정보수정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완료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993148" cy="449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메인 게시판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2276872"/>
            <a:ext cx="70866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게시물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등록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5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58" y="1772816"/>
            <a:ext cx="8327232" cy="468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게시물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등록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완료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7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39" y="1916832"/>
            <a:ext cx="8347551" cy="469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게시물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보기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844824"/>
            <a:ext cx="8424936" cy="473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게시물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800" dirty="0" err="1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댓글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등록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896925" cy="444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게시물 신고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9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개발환경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6708" y="2276872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Eclipse Mars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6708" y="295354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Oracle DB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708" y="4306888"/>
            <a:ext cx="415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JDBC Oracle Driver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708" y="4983559"/>
            <a:ext cx="429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Apache Tomcat Server 8.0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708" y="3630216"/>
            <a:ext cx="552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HTML5 / CSS3 /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Mybatis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/ JSTL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5" name="눈물 방울 14"/>
          <p:cNvSpPr/>
          <p:nvPr/>
        </p:nvSpPr>
        <p:spPr>
          <a:xfrm rot="17483292">
            <a:off x="1014202" y="2391483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눈물 방울 19"/>
          <p:cNvSpPr/>
          <p:nvPr/>
        </p:nvSpPr>
        <p:spPr>
          <a:xfrm rot="17483292">
            <a:off x="1014202" y="3084574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눈물 방울 20"/>
          <p:cNvSpPr/>
          <p:nvPr/>
        </p:nvSpPr>
        <p:spPr>
          <a:xfrm rot="17483292">
            <a:off x="1014202" y="3739966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눈물 방울 21"/>
          <p:cNvSpPr/>
          <p:nvPr/>
        </p:nvSpPr>
        <p:spPr>
          <a:xfrm rot="17483292">
            <a:off x="1014202" y="4393703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눈물 방울 22"/>
          <p:cNvSpPr/>
          <p:nvPr/>
        </p:nvSpPr>
        <p:spPr>
          <a:xfrm rot="17483292">
            <a:off x="1014202" y="5070375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24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0" y="1916832"/>
            <a:ext cx="8171005" cy="459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관리자 페이지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2060848"/>
            <a:ext cx="7943190" cy="446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관리자 페이지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통계자료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9" y="1844824"/>
            <a:ext cx="8327232" cy="468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64807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관리자 페이지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–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신고 게시물 관리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99" y="1988840"/>
            <a:ext cx="8188847" cy="460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관리자 페이지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–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회원 관리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34" y="1772816"/>
            <a:ext cx="8364063" cy="4704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관리자 페이지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–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회원 삭제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4952" r="25836" b="13683"/>
          <a:stretch/>
        </p:blipFill>
        <p:spPr bwMode="auto">
          <a:xfrm>
            <a:off x="1907704" y="1844824"/>
            <a:ext cx="4579664" cy="462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관리자 페이지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–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회원 삭제 완료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화면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en-US" altLang="ko-KR" sz="8800" dirty="0" smtClean="0">
              <a:solidFill>
                <a:schemeClr val="bg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243117" y="6759868"/>
            <a:ext cx="11521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5400000">
            <a:off x="7257898" y="4890762"/>
            <a:ext cx="348518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3" t="35619" r="25076" b="37004"/>
          <a:stretch/>
        </p:blipFill>
        <p:spPr bwMode="auto">
          <a:xfrm>
            <a:off x="1475656" y="2348880"/>
            <a:ext cx="651100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63688" y="905525"/>
            <a:ext cx="55446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관리자 페이지 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탈퇴회원목록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096" y="8154"/>
            <a:ext cx="9144000" cy="6858000"/>
          </a:xfrm>
          <a:prstGeom prst="rect">
            <a:avLst/>
          </a:prstGeom>
          <a:solidFill>
            <a:srgbClr val="B3E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2947591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3848" y="372806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Made by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에벌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레</a:t>
            </a:r>
            <a:endParaRPr lang="ko-KR" altLang="en-US" sz="12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4262306" y="2132856"/>
            <a:ext cx="619388" cy="697983"/>
            <a:chOff x="3880604" y="1890382"/>
            <a:chExt cx="930493" cy="1048565"/>
          </a:xfrm>
        </p:grpSpPr>
        <p:grpSp>
          <p:nvGrpSpPr>
            <p:cNvPr id="22" name="그룹 21"/>
            <p:cNvGrpSpPr/>
            <p:nvPr/>
          </p:nvGrpSpPr>
          <p:grpSpPr>
            <a:xfrm>
              <a:off x="3945102" y="1890382"/>
              <a:ext cx="865995" cy="654163"/>
              <a:chOff x="3945102" y="1890382"/>
              <a:chExt cx="865995" cy="654163"/>
            </a:xfrm>
          </p:grpSpPr>
          <p:sp>
            <p:nvSpPr>
              <p:cNvPr id="26" name="눈물 방울 25"/>
              <p:cNvSpPr/>
              <p:nvPr/>
            </p:nvSpPr>
            <p:spPr>
              <a:xfrm rot="11437092">
                <a:off x="4307041" y="2040489"/>
                <a:ext cx="504056" cy="504056"/>
              </a:xfrm>
              <a:prstGeom prst="teardrop">
                <a:avLst/>
              </a:prstGeom>
              <a:solidFill>
                <a:srgbClr val="FDD9E3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눈물 방울 26"/>
              <p:cNvSpPr/>
              <p:nvPr/>
            </p:nvSpPr>
            <p:spPr>
              <a:xfrm rot="7474801">
                <a:off x="3945102" y="1890382"/>
                <a:ext cx="504056" cy="504056"/>
              </a:xfrm>
              <a:prstGeom prst="teardrop">
                <a:avLst/>
              </a:prstGeom>
              <a:solidFill>
                <a:schemeClr val="bg1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0510131">
              <a:off x="3880604" y="2379095"/>
              <a:ext cx="741145" cy="559852"/>
              <a:chOff x="3945102" y="1890382"/>
              <a:chExt cx="865995" cy="654163"/>
            </a:xfrm>
          </p:grpSpPr>
          <p:sp>
            <p:nvSpPr>
              <p:cNvPr id="24" name="눈물 방울 23"/>
              <p:cNvSpPr/>
              <p:nvPr/>
            </p:nvSpPr>
            <p:spPr>
              <a:xfrm rot="11437092">
                <a:off x="4307041" y="2040489"/>
                <a:ext cx="504056" cy="504056"/>
              </a:xfrm>
              <a:prstGeom prst="teardrop">
                <a:avLst/>
              </a:prstGeom>
              <a:solidFill>
                <a:srgbClr val="FDD9E3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눈물 방울 24"/>
              <p:cNvSpPr/>
              <p:nvPr/>
            </p:nvSpPr>
            <p:spPr>
              <a:xfrm rot="7474801">
                <a:off x="3945102" y="1890382"/>
                <a:ext cx="504056" cy="504056"/>
              </a:xfrm>
              <a:prstGeom prst="teardrop">
                <a:avLst/>
              </a:prstGeom>
              <a:solidFill>
                <a:schemeClr val="bg1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벤치마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킹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jin_notebook\Desktop\페이스북로고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829" y="2924944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in_notebook\Desktop\인스타그램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29" y="234888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in_notebook\Desktop\빙글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817" y="4653136"/>
            <a:ext cx="3073524" cy="12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21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눈물 방울 11"/>
          <p:cNvSpPr/>
          <p:nvPr/>
        </p:nvSpPr>
        <p:spPr>
          <a:xfrm rot="5400000">
            <a:off x="6641587" y="4317983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FDD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벤치마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킹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jin_notebook\Desktop\페이스북타임라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628801"/>
            <a:ext cx="5040560" cy="49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눈물 방울 9"/>
          <p:cNvSpPr/>
          <p:nvPr/>
        </p:nvSpPr>
        <p:spPr>
          <a:xfrm rot="20945266">
            <a:off x="6448318" y="4461999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51712" y="4451525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Facebook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의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타임라인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2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눈물 방울 10"/>
          <p:cNvSpPr/>
          <p:nvPr/>
        </p:nvSpPr>
        <p:spPr>
          <a:xfrm rot="21120658">
            <a:off x="5670739" y="6039907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FDD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벤치마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킹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눈물 방울 9"/>
          <p:cNvSpPr/>
          <p:nvPr/>
        </p:nvSpPr>
        <p:spPr>
          <a:xfrm rot="11601733">
            <a:off x="3161223" y="5666997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86640" y="5661247"/>
            <a:ext cx="2847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Facebook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의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게시물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클릭시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 보여지는 페이지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  <p:pic>
        <p:nvPicPr>
          <p:cNvPr id="3074" name="Picture 2" descr="D:\페이스북타임라인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854" y="1772705"/>
            <a:ext cx="6055482" cy="345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6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눈물 방울 10"/>
          <p:cNvSpPr/>
          <p:nvPr/>
        </p:nvSpPr>
        <p:spPr>
          <a:xfrm rot="5400000">
            <a:off x="6117096" y="3829077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FDD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벤치마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킹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눈물 방울 9"/>
          <p:cNvSpPr/>
          <p:nvPr/>
        </p:nvSpPr>
        <p:spPr>
          <a:xfrm rot="17483292">
            <a:off x="6002467" y="3973091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7097" y="3980560"/>
            <a:ext cx="2847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Instagram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의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해시태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그</a:t>
            </a:r>
          </a:p>
        </p:txBody>
      </p:sp>
      <p:pic>
        <p:nvPicPr>
          <p:cNvPr id="4098" name="Picture 2" descr="D:\인스타그램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0" y="1766705"/>
            <a:ext cx="4290017" cy="467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7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눈물 방울 10"/>
          <p:cNvSpPr/>
          <p:nvPr/>
        </p:nvSpPr>
        <p:spPr>
          <a:xfrm>
            <a:off x="1670321" y="5999913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FDD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27584" y="397585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벤치마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킹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60486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눈물 방울 9"/>
          <p:cNvSpPr/>
          <p:nvPr/>
        </p:nvSpPr>
        <p:spPr>
          <a:xfrm rot="17483292">
            <a:off x="602960" y="5589816"/>
            <a:ext cx="288033" cy="288032"/>
          </a:xfrm>
          <a:prstGeom prst="teardrop">
            <a:avLst>
              <a:gd name="adj" fmla="val 115005"/>
            </a:avLst>
          </a:prstGeom>
          <a:solidFill>
            <a:srgbClr val="95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7" y="5601233"/>
            <a:ext cx="2847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Vingle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의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관심사설정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  <p:pic>
        <p:nvPicPr>
          <p:cNvPr id="5122" name="Picture 2" descr="D:\빙글벤치마킹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12" y="1797148"/>
            <a:ext cx="5868652" cy="36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5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555</Words>
  <Application>Microsoft Office PowerPoint</Application>
  <PresentationFormat>화면 슬라이드 쇼(4:3)</PresentationFormat>
  <Paragraphs>263</Paragraphs>
  <Slides>47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굴림</vt:lpstr>
      <vt:lpstr>Arial</vt:lpstr>
      <vt:lpstr>굴림체</vt:lpstr>
      <vt:lpstr>배달의민족 한나</vt:lpstr>
      <vt:lpstr>나눔고딕 ExtraBold</vt:lpstr>
      <vt:lpstr>맑은 고딕</vt:lpstr>
      <vt:lpstr>나눔바른고딕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jin_notebook</cp:lastModifiedBy>
  <cp:revision>171</cp:revision>
  <dcterms:created xsi:type="dcterms:W3CDTF">2014-05-20T10:28:59Z</dcterms:created>
  <dcterms:modified xsi:type="dcterms:W3CDTF">2016-05-25T04:35:13Z</dcterms:modified>
</cp:coreProperties>
</file>